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36576000" cy="27432000"/>
  <p:notesSz cx="7102475" cy="11337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50"/>
    <a:srgbClr val="4E67C8"/>
    <a:srgbClr val="8CC9F7"/>
    <a:srgbClr val="FDF2CB"/>
    <a:srgbClr val="E9F4FD"/>
    <a:srgbClr val="009000"/>
    <a:srgbClr val="FABB66"/>
    <a:srgbClr val="D5AF43"/>
    <a:srgbClr val="006A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513" autoAdjust="0"/>
  </p:normalViewPr>
  <p:slideViewPr>
    <p:cSldViewPr>
      <p:cViewPr>
        <p:scale>
          <a:sx n="30" d="100"/>
          <a:sy n="30" d="100"/>
        </p:scale>
        <p:origin x="427" y="1392"/>
      </p:cViewPr>
      <p:guideLst>
        <p:guide orient="horz" pos="8640"/>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39534883720929E-2"/>
          <c:y val="6.2189054726368161E-2"/>
          <c:w val="0.76614987080103358"/>
          <c:h val="0.81840796019900497"/>
        </c:manualLayout>
      </c:layout>
      <c:lineChart>
        <c:grouping val="standard"/>
        <c:varyColors val="0"/>
        <c:ser>
          <c:idx val="2"/>
          <c:order val="0"/>
          <c:tx>
            <c:strRef>
              <c:f>Sheet1!$A$4</c:f>
              <c:strCache>
                <c:ptCount val="1"/>
              </c:strCache>
            </c:strRef>
          </c:tx>
          <c:spPr>
            <a:ln w="41599">
              <a:solidFill>
                <a:srgbClr val="00FF00"/>
              </a:solidFill>
              <a:prstDash val="solid"/>
            </a:ln>
          </c:spPr>
          <c:marker>
            <c:symbol val="triangle"/>
            <c:size val="9"/>
            <c:spPr>
              <a:solidFill>
                <a:srgbClr val="00FF00"/>
              </a:solidFill>
              <a:ln>
                <a:solidFill>
                  <a:srgbClr val="00FF00"/>
                </a:solidFill>
                <a:prstDash val="solid"/>
              </a:ln>
            </c:spPr>
          </c:marker>
          <c:cat>
            <c:numRef>
              <c:f>Sheet1!$B$1:$G$1</c:f>
              <c:numCache>
                <c:formatCode>General</c:formatCode>
                <c:ptCount val="6"/>
                <c:pt idx="0">
                  <c:v>2004</c:v>
                </c:pt>
                <c:pt idx="1">
                  <c:v>2005</c:v>
                </c:pt>
                <c:pt idx="2">
                  <c:v>2006</c:v>
                </c:pt>
                <c:pt idx="3">
                  <c:v>2007</c:v>
                </c:pt>
                <c:pt idx="4">
                  <c:v>2008</c:v>
                </c:pt>
                <c:pt idx="5">
                  <c:v>2009</c:v>
                </c:pt>
              </c:numCache>
            </c:numRef>
          </c:cat>
          <c:val>
            <c:numRef>
              <c:f>Sheet1!$B$4:$G$4</c:f>
              <c:numCache>
                <c:formatCode>General</c:formatCode>
                <c:ptCount val="6"/>
                <c:pt idx="0">
                  <c:v>130</c:v>
                </c:pt>
                <c:pt idx="1">
                  <c:v>144</c:v>
                </c:pt>
                <c:pt idx="2">
                  <c:v>159</c:v>
                </c:pt>
                <c:pt idx="3">
                  <c:v>163</c:v>
                </c:pt>
                <c:pt idx="4">
                  <c:v>181</c:v>
                </c:pt>
                <c:pt idx="5">
                  <c:v>195</c:v>
                </c:pt>
              </c:numCache>
            </c:numRef>
          </c:val>
          <c:smooth val="0"/>
        </c:ser>
        <c:dLbls>
          <c:showLegendKey val="0"/>
          <c:showVal val="0"/>
          <c:showCatName val="0"/>
          <c:showSerName val="0"/>
          <c:showPercent val="0"/>
          <c:showBubbleSize val="0"/>
        </c:dLbls>
        <c:marker val="1"/>
        <c:smooth val="0"/>
        <c:axId val="84140800"/>
        <c:axId val="84142720"/>
      </c:lineChart>
      <c:catAx>
        <c:axId val="84140800"/>
        <c:scaling>
          <c:orientation val="minMax"/>
        </c:scaling>
        <c:delete val="0"/>
        <c:axPos val="b"/>
        <c:numFmt formatCode="General" sourceLinked="1"/>
        <c:majorTickMark val="out"/>
        <c:minorTickMark val="none"/>
        <c:tickLblPos val="nextTo"/>
        <c:spPr>
          <a:ln w="3467">
            <a:solidFill>
              <a:schemeClr val="tx1"/>
            </a:solidFill>
            <a:prstDash val="solid"/>
          </a:ln>
        </c:spPr>
        <c:txPr>
          <a:bodyPr rot="0" vert="horz"/>
          <a:lstStyle/>
          <a:p>
            <a:pPr>
              <a:defRPr sz="1310" b="1" i="0" u="none" strike="noStrike" baseline="0">
                <a:solidFill>
                  <a:schemeClr val="tx1"/>
                </a:solidFill>
                <a:latin typeface="Arial"/>
                <a:ea typeface="Arial"/>
                <a:cs typeface="Arial"/>
              </a:defRPr>
            </a:pPr>
            <a:endParaRPr lang="en-US"/>
          </a:p>
        </c:txPr>
        <c:crossAx val="84142720"/>
        <c:crosses val="autoZero"/>
        <c:auto val="1"/>
        <c:lblAlgn val="ctr"/>
        <c:lblOffset val="100"/>
        <c:tickLblSkip val="1"/>
        <c:tickMarkSkip val="1"/>
        <c:noMultiLvlLbl val="0"/>
      </c:catAx>
      <c:valAx>
        <c:axId val="84142720"/>
        <c:scaling>
          <c:orientation val="minMax"/>
        </c:scaling>
        <c:delete val="0"/>
        <c:axPos val="l"/>
        <c:majorGridlines>
          <c:spPr>
            <a:ln w="3467">
              <a:solidFill>
                <a:schemeClr val="tx1"/>
              </a:solidFill>
              <a:prstDash val="solid"/>
            </a:ln>
          </c:spPr>
        </c:majorGridlines>
        <c:numFmt formatCode="General" sourceLinked="1"/>
        <c:majorTickMark val="out"/>
        <c:minorTickMark val="none"/>
        <c:tickLblPos val="nextTo"/>
        <c:spPr>
          <a:ln w="3467">
            <a:solidFill>
              <a:schemeClr val="tx1"/>
            </a:solidFill>
            <a:prstDash val="solid"/>
          </a:ln>
        </c:spPr>
        <c:txPr>
          <a:bodyPr rot="0" vert="horz"/>
          <a:lstStyle/>
          <a:p>
            <a:pPr>
              <a:defRPr sz="1310" b="1" i="0" u="none" strike="noStrike" baseline="0">
                <a:solidFill>
                  <a:schemeClr val="tx1"/>
                </a:solidFill>
                <a:latin typeface="Arial"/>
                <a:ea typeface="Arial"/>
                <a:cs typeface="Arial"/>
              </a:defRPr>
            </a:pPr>
            <a:endParaRPr lang="en-US"/>
          </a:p>
        </c:txPr>
        <c:crossAx val="84140800"/>
        <c:crosses val="autoZero"/>
        <c:crossBetween val="between"/>
      </c:valAx>
      <c:spPr>
        <a:noFill/>
        <a:ln w="41599">
          <a:solidFill>
            <a:schemeClr val="tx1"/>
          </a:solidFill>
          <a:prstDash val="solid"/>
        </a:ln>
      </c:spPr>
    </c:plotArea>
    <c:legend>
      <c:legendPos val="r"/>
      <c:layout>
        <c:manualLayout>
          <c:xMode val="edge"/>
          <c:yMode val="edge"/>
          <c:x val="0.83720930232558144"/>
          <c:y val="0.4079601990049751"/>
          <c:w val="0.15762273901808785"/>
          <c:h val="0.12189054726368159"/>
        </c:manualLayout>
      </c:layout>
      <c:overlay val="0"/>
      <c:spPr>
        <a:noFill/>
        <a:ln w="3467">
          <a:solidFill>
            <a:schemeClr val="tx1"/>
          </a:solidFill>
          <a:prstDash val="solid"/>
        </a:ln>
      </c:spPr>
      <c:txPr>
        <a:bodyPr/>
        <a:lstStyle/>
        <a:p>
          <a:pPr>
            <a:defRPr sz="1201"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10"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lvl1pPr defTabSz="260350">
              <a:defRPr sz="300" smtClean="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022725" y="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lvl1pPr algn="r" defTabSz="260350">
              <a:defRPr sz="300" smtClean="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17550" y="850900"/>
            <a:ext cx="5667375" cy="4251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9613" y="5386388"/>
            <a:ext cx="5683250" cy="510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1076960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b" anchorCtr="0" compatLnSpc="1">
            <a:prstTxWarp prst="textNoShape">
              <a:avLst/>
            </a:prstTxWarp>
          </a:bodyPr>
          <a:lstStyle>
            <a:lvl1pPr defTabSz="260350">
              <a:defRPr sz="300" smtClean="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022725" y="10769600"/>
            <a:ext cx="307816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978" tIns="12989" rIns="25978" bIns="12989" numCol="1" anchor="b" anchorCtr="0" compatLnSpc="1">
            <a:prstTxWarp prst="textNoShape">
              <a:avLst/>
            </a:prstTxWarp>
          </a:bodyPr>
          <a:lstStyle>
            <a:lvl1pPr algn="r" defTabSz="260350">
              <a:defRPr sz="300" smtClean="0">
                <a:latin typeface="Times New Roman" pitchFamily="18" charset="0"/>
              </a:defRPr>
            </a:lvl1pPr>
          </a:lstStyle>
          <a:p>
            <a:pPr>
              <a:defRPr/>
            </a:pPr>
            <a:fld id="{0AD62442-87D7-48B0-A866-EBD0D01F256B}" type="slidenum">
              <a:rPr lang="en-US"/>
              <a:pPr>
                <a:defRPr/>
              </a:pPr>
              <a:t>‹#›</a:t>
            </a:fld>
            <a:endParaRPr lang="en-US"/>
          </a:p>
        </p:txBody>
      </p:sp>
    </p:spTree>
    <p:extLst>
      <p:ext uri="{BB962C8B-B14F-4D97-AF65-F5344CB8AC3E}">
        <p14:creationId xmlns:p14="http://schemas.microsoft.com/office/powerpoint/2010/main" val="4165569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260350">
              <a:defRPr>
                <a:solidFill>
                  <a:schemeClr val="tx1"/>
                </a:solidFill>
                <a:latin typeface="Arial" charset="0"/>
              </a:defRPr>
            </a:lvl1pPr>
            <a:lvl2pPr marL="742950" indent="-285750" defTabSz="260350">
              <a:defRPr>
                <a:solidFill>
                  <a:schemeClr val="tx1"/>
                </a:solidFill>
                <a:latin typeface="Arial" charset="0"/>
              </a:defRPr>
            </a:lvl2pPr>
            <a:lvl3pPr marL="1143000" indent="-228600" defTabSz="260350">
              <a:defRPr>
                <a:solidFill>
                  <a:schemeClr val="tx1"/>
                </a:solidFill>
                <a:latin typeface="Arial" charset="0"/>
              </a:defRPr>
            </a:lvl3pPr>
            <a:lvl4pPr marL="1600200" indent="-228600" defTabSz="260350">
              <a:defRPr>
                <a:solidFill>
                  <a:schemeClr val="tx1"/>
                </a:solidFill>
                <a:latin typeface="Arial" charset="0"/>
              </a:defRPr>
            </a:lvl4pPr>
            <a:lvl5pPr marL="2057400" indent="-228600" defTabSz="260350">
              <a:defRPr>
                <a:solidFill>
                  <a:schemeClr val="tx1"/>
                </a:solidFill>
                <a:latin typeface="Arial" charset="0"/>
              </a:defRPr>
            </a:lvl5pPr>
            <a:lvl6pPr marL="2514600" indent="-228600" defTabSz="260350" eaLnBrk="0" fontAlgn="base" hangingPunct="0">
              <a:spcBef>
                <a:spcPct val="0"/>
              </a:spcBef>
              <a:spcAft>
                <a:spcPct val="0"/>
              </a:spcAft>
              <a:defRPr>
                <a:solidFill>
                  <a:schemeClr val="tx1"/>
                </a:solidFill>
                <a:latin typeface="Arial" charset="0"/>
              </a:defRPr>
            </a:lvl6pPr>
            <a:lvl7pPr marL="2971800" indent="-228600" defTabSz="260350" eaLnBrk="0" fontAlgn="base" hangingPunct="0">
              <a:spcBef>
                <a:spcPct val="0"/>
              </a:spcBef>
              <a:spcAft>
                <a:spcPct val="0"/>
              </a:spcAft>
              <a:defRPr>
                <a:solidFill>
                  <a:schemeClr val="tx1"/>
                </a:solidFill>
                <a:latin typeface="Arial" charset="0"/>
              </a:defRPr>
            </a:lvl7pPr>
            <a:lvl8pPr marL="3429000" indent="-228600" defTabSz="260350" eaLnBrk="0" fontAlgn="base" hangingPunct="0">
              <a:spcBef>
                <a:spcPct val="0"/>
              </a:spcBef>
              <a:spcAft>
                <a:spcPct val="0"/>
              </a:spcAft>
              <a:defRPr>
                <a:solidFill>
                  <a:schemeClr val="tx1"/>
                </a:solidFill>
                <a:latin typeface="Arial" charset="0"/>
              </a:defRPr>
            </a:lvl8pPr>
            <a:lvl9pPr marL="3886200" indent="-228600" defTabSz="260350" eaLnBrk="0" fontAlgn="base" hangingPunct="0">
              <a:spcBef>
                <a:spcPct val="0"/>
              </a:spcBef>
              <a:spcAft>
                <a:spcPct val="0"/>
              </a:spcAft>
              <a:defRPr>
                <a:solidFill>
                  <a:schemeClr val="tx1"/>
                </a:solidFill>
                <a:latin typeface="Arial" charset="0"/>
              </a:defRPr>
            </a:lvl9pPr>
          </a:lstStyle>
          <a:p>
            <a:fld id="{1A31EC6F-5D35-4876-83AA-B553186E47C1}" type="slidenum">
              <a:rPr lang="en-US">
                <a:latin typeface="Times New Roman" pitchFamily="18" charset="0"/>
              </a:rPr>
              <a:pPr/>
              <a:t>1</a:t>
            </a:fld>
            <a:endParaRPr lang="en-US">
              <a:latin typeface="Times New Roman" pitchFamily="18" charset="0"/>
            </a:endParaRPr>
          </a:p>
        </p:txBody>
      </p:sp>
      <p:sp>
        <p:nvSpPr>
          <p:cNvPr id="4099" name="Rectangle 2"/>
          <p:cNvSpPr>
            <a:spLocks noGrp="1" noRot="1" noChangeAspect="1" noChangeArrowheads="1" noTextEdit="1"/>
          </p:cNvSpPr>
          <p:nvPr>
            <p:ph type="sldImg"/>
          </p:nvPr>
        </p:nvSpPr>
        <p:spPr>
          <a:xfrm>
            <a:off x="717550" y="850900"/>
            <a:ext cx="5667375" cy="4251325"/>
          </a:xfrm>
          <a:ln/>
        </p:spPr>
      </p:sp>
      <p:sp>
        <p:nvSpPr>
          <p:cNvPr id="41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490" y="8522713"/>
            <a:ext cx="31089023" cy="5879523"/>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980" y="15545235"/>
            <a:ext cx="25602045" cy="700953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A47D0-F848-4BEF-A8B7-F84BFA4334B0}" type="slidenum">
              <a:rPr lang="en-US"/>
              <a:pPr>
                <a:defRPr/>
              </a:pPr>
              <a:t>‹#›</a:t>
            </a:fld>
            <a:endParaRPr lang="en-US"/>
          </a:p>
        </p:txBody>
      </p:sp>
    </p:spTree>
    <p:extLst>
      <p:ext uri="{BB962C8B-B14F-4D97-AF65-F5344CB8AC3E}">
        <p14:creationId xmlns:p14="http://schemas.microsoft.com/office/powerpoint/2010/main" val="222307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49745C-3C0A-4804-A82F-FBF14CE56781}" type="slidenum">
              <a:rPr lang="en-US"/>
              <a:pPr>
                <a:defRPr/>
              </a:pPr>
              <a:t>‹#›</a:t>
            </a:fld>
            <a:endParaRPr lang="en-US"/>
          </a:p>
        </p:txBody>
      </p:sp>
    </p:spTree>
    <p:extLst>
      <p:ext uri="{BB962C8B-B14F-4D97-AF65-F5344CB8AC3E}">
        <p14:creationId xmlns:p14="http://schemas.microsoft.com/office/powerpoint/2010/main" val="104514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0978" y="2437535"/>
            <a:ext cx="7771535" cy="219464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490" y="2437535"/>
            <a:ext cx="23178943" cy="219464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89934-F578-44BF-8369-66620A35D385}" type="slidenum">
              <a:rPr lang="en-US"/>
              <a:pPr>
                <a:defRPr/>
              </a:pPr>
              <a:t>‹#›</a:t>
            </a:fld>
            <a:endParaRPr lang="en-US"/>
          </a:p>
        </p:txBody>
      </p:sp>
    </p:spTree>
    <p:extLst>
      <p:ext uri="{BB962C8B-B14F-4D97-AF65-F5344CB8AC3E}">
        <p14:creationId xmlns:p14="http://schemas.microsoft.com/office/powerpoint/2010/main" val="140593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5302CE-BB3D-41E0-90C7-E0551CEED1A0}" type="slidenum">
              <a:rPr lang="en-US"/>
              <a:pPr>
                <a:defRPr/>
              </a:pPr>
              <a:t>‹#›</a:t>
            </a:fld>
            <a:endParaRPr lang="en-US"/>
          </a:p>
        </p:txBody>
      </p:sp>
    </p:spTree>
    <p:extLst>
      <p:ext uri="{BB962C8B-B14F-4D97-AF65-F5344CB8AC3E}">
        <p14:creationId xmlns:p14="http://schemas.microsoft.com/office/powerpoint/2010/main" val="297924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17627746"/>
            <a:ext cx="31089023" cy="544873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1" y="11626995"/>
            <a:ext cx="31089023" cy="60007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543297-93A2-483E-B7BB-7EF1631A1204}" type="slidenum">
              <a:rPr lang="en-US"/>
              <a:pPr>
                <a:defRPr/>
              </a:pPr>
              <a:t>‹#›</a:t>
            </a:fld>
            <a:endParaRPr lang="en-US"/>
          </a:p>
        </p:txBody>
      </p:sp>
    </p:spTree>
    <p:extLst>
      <p:ext uri="{BB962C8B-B14F-4D97-AF65-F5344CB8AC3E}">
        <p14:creationId xmlns:p14="http://schemas.microsoft.com/office/powerpoint/2010/main" val="11908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491" y="7925235"/>
            <a:ext cx="15475239" cy="164587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57275" y="7925235"/>
            <a:ext cx="15475239" cy="164587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BD25A2-B83A-437E-BF64-34C4B1BCB35C}" type="slidenum">
              <a:rPr lang="en-US"/>
              <a:pPr>
                <a:defRPr/>
              </a:pPr>
              <a:t>‹#›</a:t>
            </a:fld>
            <a:endParaRPr lang="en-US"/>
          </a:p>
        </p:txBody>
      </p:sp>
    </p:spTree>
    <p:extLst>
      <p:ext uri="{BB962C8B-B14F-4D97-AF65-F5344CB8AC3E}">
        <p14:creationId xmlns:p14="http://schemas.microsoft.com/office/powerpoint/2010/main" val="398841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513" y="1097540"/>
            <a:ext cx="32918977"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513" y="6141463"/>
            <a:ext cx="16160751" cy="2558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513" y="8700224"/>
            <a:ext cx="16160751" cy="158050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79524" y="6141463"/>
            <a:ext cx="16167967" cy="2558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79524" y="8700224"/>
            <a:ext cx="16167967" cy="158050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427544-76CB-49E2-9D10-57B4DE73B378}" type="slidenum">
              <a:rPr lang="en-US"/>
              <a:pPr>
                <a:defRPr/>
              </a:pPr>
              <a:t>‹#›</a:t>
            </a:fld>
            <a:endParaRPr lang="en-US"/>
          </a:p>
        </p:txBody>
      </p:sp>
    </p:spTree>
    <p:extLst>
      <p:ext uri="{BB962C8B-B14F-4D97-AF65-F5344CB8AC3E}">
        <p14:creationId xmlns:p14="http://schemas.microsoft.com/office/powerpoint/2010/main" val="14253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09101A-FE3C-4408-983E-6E637AA73BF0}" type="slidenum">
              <a:rPr lang="en-US"/>
              <a:pPr>
                <a:defRPr/>
              </a:pPr>
              <a:t>‹#›</a:t>
            </a:fld>
            <a:endParaRPr lang="en-US"/>
          </a:p>
        </p:txBody>
      </p:sp>
    </p:spTree>
    <p:extLst>
      <p:ext uri="{BB962C8B-B14F-4D97-AF65-F5344CB8AC3E}">
        <p14:creationId xmlns:p14="http://schemas.microsoft.com/office/powerpoint/2010/main" val="160270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3308BD-1F04-46FC-9DEA-16FE0860F0EA}" type="slidenum">
              <a:rPr lang="en-US"/>
              <a:pPr>
                <a:defRPr/>
              </a:pPr>
              <a:t>‹#›</a:t>
            </a:fld>
            <a:endParaRPr lang="en-US"/>
          </a:p>
        </p:txBody>
      </p:sp>
    </p:spTree>
    <p:extLst>
      <p:ext uri="{BB962C8B-B14F-4D97-AF65-F5344CB8AC3E}">
        <p14:creationId xmlns:p14="http://schemas.microsoft.com/office/powerpoint/2010/main" val="407060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513" y="1093212"/>
            <a:ext cx="12033251" cy="464776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489" y="1093211"/>
            <a:ext cx="20447000" cy="234120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513" y="5740977"/>
            <a:ext cx="12033251" cy="18764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6D83E-31F4-4E66-8376-3CB4E9A5151A}" type="slidenum">
              <a:rPr lang="en-US"/>
              <a:pPr>
                <a:defRPr/>
              </a:pPr>
              <a:t>‹#›</a:t>
            </a:fld>
            <a:endParaRPr lang="en-US"/>
          </a:p>
        </p:txBody>
      </p:sp>
    </p:spTree>
    <p:extLst>
      <p:ext uri="{BB962C8B-B14F-4D97-AF65-F5344CB8AC3E}">
        <p14:creationId xmlns:p14="http://schemas.microsoft.com/office/powerpoint/2010/main" val="275867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730" y="19201535"/>
            <a:ext cx="21945023" cy="22686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730" y="2450523"/>
            <a:ext cx="21945023" cy="16458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169730" y="21470216"/>
            <a:ext cx="21945023" cy="32190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A1BF8-1C76-4EDC-ACD2-DA1B533756D9}" type="slidenum">
              <a:rPr lang="en-US"/>
              <a:pPr>
                <a:defRPr/>
              </a:pPr>
              <a:t>‹#›</a:t>
            </a:fld>
            <a:endParaRPr lang="en-US"/>
          </a:p>
        </p:txBody>
      </p:sp>
    </p:spTree>
    <p:extLst>
      <p:ext uri="{BB962C8B-B14F-4D97-AF65-F5344CB8AC3E}">
        <p14:creationId xmlns:p14="http://schemas.microsoft.com/office/powerpoint/2010/main" val="899016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490" y="2437534"/>
            <a:ext cx="3108902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3490" y="7925235"/>
            <a:ext cx="31089023" cy="1645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743489" y="24994467"/>
            <a:ext cx="7620000" cy="18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defTabSz="3448050">
              <a:defRPr sz="53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12496513" y="24994467"/>
            <a:ext cx="11582977" cy="18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algn="ctr" defTabSz="3448050">
              <a:defRPr sz="53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26212512" y="24994467"/>
            <a:ext cx="7620000" cy="18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57" tIns="172428" rIns="344857" bIns="172428" numCol="1" anchor="t" anchorCtr="0" compatLnSpc="1">
            <a:prstTxWarp prst="textNoShape">
              <a:avLst/>
            </a:prstTxWarp>
          </a:bodyPr>
          <a:lstStyle>
            <a:lvl1pPr algn="r" defTabSz="3448050">
              <a:defRPr sz="5300" smtClean="0">
                <a:latin typeface="+mn-lt"/>
              </a:defRPr>
            </a:lvl1pPr>
          </a:lstStyle>
          <a:p>
            <a:pPr>
              <a:defRPr/>
            </a:pPr>
            <a:fld id="{DE2B21B4-9C15-449F-B470-6D6F856C81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48050" rtl="0" eaLnBrk="0" fontAlgn="base" hangingPunct="0">
        <a:spcBef>
          <a:spcPct val="0"/>
        </a:spcBef>
        <a:spcAft>
          <a:spcPct val="0"/>
        </a:spcAft>
        <a:defRPr sz="16600">
          <a:solidFill>
            <a:schemeClr val="tx2"/>
          </a:solidFill>
          <a:latin typeface="+mj-lt"/>
          <a:ea typeface="+mj-ea"/>
          <a:cs typeface="+mj-cs"/>
        </a:defRPr>
      </a:lvl1pPr>
      <a:lvl2pPr algn="ctr" defTabSz="3448050" rtl="0" eaLnBrk="0" fontAlgn="base" hangingPunct="0">
        <a:spcBef>
          <a:spcPct val="0"/>
        </a:spcBef>
        <a:spcAft>
          <a:spcPct val="0"/>
        </a:spcAft>
        <a:defRPr sz="16600">
          <a:solidFill>
            <a:schemeClr val="tx2"/>
          </a:solidFill>
          <a:latin typeface="Times New Roman" pitchFamily="18" charset="0"/>
        </a:defRPr>
      </a:lvl2pPr>
      <a:lvl3pPr algn="ctr" defTabSz="3448050" rtl="0" eaLnBrk="0" fontAlgn="base" hangingPunct="0">
        <a:spcBef>
          <a:spcPct val="0"/>
        </a:spcBef>
        <a:spcAft>
          <a:spcPct val="0"/>
        </a:spcAft>
        <a:defRPr sz="16600">
          <a:solidFill>
            <a:schemeClr val="tx2"/>
          </a:solidFill>
          <a:latin typeface="Times New Roman" pitchFamily="18" charset="0"/>
        </a:defRPr>
      </a:lvl3pPr>
      <a:lvl4pPr algn="ctr" defTabSz="3448050" rtl="0" eaLnBrk="0" fontAlgn="base" hangingPunct="0">
        <a:spcBef>
          <a:spcPct val="0"/>
        </a:spcBef>
        <a:spcAft>
          <a:spcPct val="0"/>
        </a:spcAft>
        <a:defRPr sz="16600">
          <a:solidFill>
            <a:schemeClr val="tx2"/>
          </a:solidFill>
          <a:latin typeface="Times New Roman" pitchFamily="18" charset="0"/>
        </a:defRPr>
      </a:lvl4pPr>
      <a:lvl5pPr algn="ctr" defTabSz="3448050" rtl="0" eaLnBrk="0" fontAlgn="base" hangingPunct="0">
        <a:spcBef>
          <a:spcPct val="0"/>
        </a:spcBef>
        <a:spcAft>
          <a:spcPct val="0"/>
        </a:spcAft>
        <a:defRPr sz="16600">
          <a:solidFill>
            <a:schemeClr val="tx2"/>
          </a:solidFill>
          <a:latin typeface="Times New Roman" pitchFamily="18" charset="0"/>
        </a:defRPr>
      </a:lvl5pPr>
      <a:lvl6pPr marL="457200" algn="ctr" defTabSz="3448050" rtl="0" eaLnBrk="0" fontAlgn="base" hangingPunct="0">
        <a:spcBef>
          <a:spcPct val="0"/>
        </a:spcBef>
        <a:spcAft>
          <a:spcPct val="0"/>
        </a:spcAft>
        <a:defRPr sz="16600">
          <a:solidFill>
            <a:schemeClr val="tx2"/>
          </a:solidFill>
          <a:latin typeface="Times New Roman" pitchFamily="18" charset="0"/>
        </a:defRPr>
      </a:lvl6pPr>
      <a:lvl7pPr marL="914400" algn="ctr" defTabSz="3448050" rtl="0" eaLnBrk="0" fontAlgn="base" hangingPunct="0">
        <a:spcBef>
          <a:spcPct val="0"/>
        </a:spcBef>
        <a:spcAft>
          <a:spcPct val="0"/>
        </a:spcAft>
        <a:defRPr sz="16600">
          <a:solidFill>
            <a:schemeClr val="tx2"/>
          </a:solidFill>
          <a:latin typeface="Times New Roman" pitchFamily="18" charset="0"/>
        </a:defRPr>
      </a:lvl7pPr>
      <a:lvl8pPr marL="1371600" algn="ctr" defTabSz="3448050" rtl="0" eaLnBrk="0" fontAlgn="base" hangingPunct="0">
        <a:spcBef>
          <a:spcPct val="0"/>
        </a:spcBef>
        <a:spcAft>
          <a:spcPct val="0"/>
        </a:spcAft>
        <a:defRPr sz="16600">
          <a:solidFill>
            <a:schemeClr val="tx2"/>
          </a:solidFill>
          <a:latin typeface="Times New Roman" pitchFamily="18" charset="0"/>
        </a:defRPr>
      </a:lvl8pPr>
      <a:lvl9pPr marL="1828800" algn="ctr" defTabSz="3448050" rtl="0" eaLnBrk="0" fontAlgn="base" hangingPunct="0">
        <a:spcBef>
          <a:spcPct val="0"/>
        </a:spcBef>
        <a:spcAft>
          <a:spcPct val="0"/>
        </a:spcAft>
        <a:defRPr sz="16600">
          <a:solidFill>
            <a:schemeClr val="tx2"/>
          </a:solidFill>
          <a:latin typeface="Times New Roman" pitchFamily="18" charset="0"/>
        </a:defRPr>
      </a:lvl9pPr>
    </p:titleStyle>
    <p:bodyStyle>
      <a:lvl1pPr marL="1293813" indent="-1293813" algn="l" defTabSz="3448050" rtl="0" eaLnBrk="0" fontAlgn="base" hangingPunct="0">
        <a:spcBef>
          <a:spcPct val="20000"/>
        </a:spcBef>
        <a:spcAft>
          <a:spcPct val="0"/>
        </a:spcAft>
        <a:buChar char="•"/>
        <a:defRPr sz="12100">
          <a:solidFill>
            <a:schemeClr val="tx1"/>
          </a:solidFill>
          <a:latin typeface="+mn-lt"/>
          <a:ea typeface="+mn-ea"/>
          <a:cs typeface="+mn-cs"/>
        </a:defRPr>
      </a:lvl1pPr>
      <a:lvl2pPr marL="2801938" indent="-1077913" algn="l" defTabSz="3448050" rtl="0" eaLnBrk="0" fontAlgn="base" hangingPunct="0">
        <a:spcBef>
          <a:spcPct val="20000"/>
        </a:spcBef>
        <a:spcAft>
          <a:spcPct val="0"/>
        </a:spcAft>
        <a:buChar char="–"/>
        <a:defRPr sz="10600">
          <a:solidFill>
            <a:schemeClr val="tx1"/>
          </a:solidFill>
          <a:latin typeface="+mn-lt"/>
        </a:defRPr>
      </a:lvl2pPr>
      <a:lvl3pPr marL="4310063" indent="-862013" algn="l" defTabSz="3448050" rtl="0" eaLnBrk="0" fontAlgn="base" hangingPunct="0">
        <a:spcBef>
          <a:spcPct val="20000"/>
        </a:spcBef>
        <a:spcAft>
          <a:spcPct val="0"/>
        </a:spcAft>
        <a:buChar char="•"/>
        <a:defRPr sz="9100">
          <a:solidFill>
            <a:schemeClr val="tx1"/>
          </a:solidFill>
          <a:latin typeface="+mn-lt"/>
        </a:defRPr>
      </a:lvl3pPr>
      <a:lvl4pPr marL="6035675" indent="-863600" algn="l" defTabSz="3448050" rtl="0" eaLnBrk="0" fontAlgn="base" hangingPunct="0">
        <a:spcBef>
          <a:spcPct val="20000"/>
        </a:spcBef>
        <a:spcAft>
          <a:spcPct val="0"/>
        </a:spcAft>
        <a:buChar char="–"/>
        <a:defRPr sz="7500">
          <a:solidFill>
            <a:schemeClr val="tx1"/>
          </a:solidFill>
          <a:latin typeface="+mn-lt"/>
        </a:defRPr>
      </a:lvl4pPr>
      <a:lvl5pPr marL="7759700" indent="-862013" algn="l" defTabSz="3448050" rtl="0" eaLnBrk="0" fontAlgn="base" hangingPunct="0">
        <a:spcBef>
          <a:spcPct val="20000"/>
        </a:spcBef>
        <a:spcAft>
          <a:spcPct val="0"/>
        </a:spcAft>
        <a:buChar char="»"/>
        <a:defRPr sz="7500">
          <a:solidFill>
            <a:schemeClr val="tx1"/>
          </a:solidFill>
          <a:latin typeface="+mn-lt"/>
        </a:defRPr>
      </a:lvl5pPr>
      <a:lvl6pPr marL="8216900" indent="-862013" algn="l" defTabSz="3448050" rtl="0" eaLnBrk="0" fontAlgn="base" hangingPunct="0">
        <a:spcBef>
          <a:spcPct val="20000"/>
        </a:spcBef>
        <a:spcAft>
          <a:spcPct val="0"/>
        </a:spcAft>
        <a:buChar char="»"/>
        <a:defRPr sz="7500">
          <a:solidFill>
            <a:schemeClr val="tx1"/>
          </a:solidFill>
          <a:latin typeface="+mn-lt"/>
        </a:defRPr>
      </a:lvl6pPr>
      <a:lvl7pPr marL="8674100" indent="-862013" algn="l" defTabSz="3448050" rtl="0" eaLnBrk="0" fontAlgn="base" hangingPunct="0">
        <a:spcBef>
          <a:spcPct val="20000"/>
        </a:spcBef>
        <a:spcAft>
          <a:spcPct val="0"/>
        </a:spcAft>
        <a:buChar char="»"/>
        <a:defRPr sz="7500">
          <a:solidFill>
            <a:schemeClr val="tx1"/>
          </a:solidFill>
          <a:latin typeface="+mn-lt"/>
        </a:defRPr>
      </a:lvl7pPr>
      <a:lvl8pPr marL="9131300" indent="-862013" algn="l" defTabSz="3448050" rtl="0" eaLnBrk="0" fontAlgn="base" hangingPunct="0">
        <a:spcBef>
          <a:spcPct val="20000"/>
        </a:spcBef>
        <a:spcAft>
          <a:spcPct val="0"/>
        </a:spcAft>
        <a:buChar char="»"/>
        <a:defRPr sz="7500">
          <a:solidFill>
            <a:schemeClr val="tx1"/>
          </a:solidFill>
          <a:latin typeface="+mn-lt"/>
        </a:defRPr>
      </a:lvl8pPr>
      <a:lvl9pPr marL="9588500" indent="-862013" algn="l" defTabSz="3448050" rtl="0" eaLnBrk="0" fontAlgn="base" hangingPunct="0">
        <a:spcBef>
          <a:spcPct val="20000"/>
        </a:spcBef>
        <a:spcAft>
          <a:spcPct val="0"/>
        </a:spcAft>
        <a:buChar char="»"/>
        <a:defRPr sz="7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
          <p:cNvSpPr txBox="1">
            <a:spLocks noChangeArrowheads="1"/>
          </p:cNvSpPr>
          <p:nvPr/>
        </p:nvSpPr>
        <p:spPr bwMode="auto">
          <a:xfrm>
            <a:off x="11974596" y="719215"/>
            <a:ext cx="14022324" cy="2185214"/>
          </a:xfrm>
          <a:prstGeom prst="rect">
            <a:avLst/>
          </a:prstGeom>
          <a:solidFill>
            <a:srgbClr val="E8E6E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6000" b="1" dirty="0" smtClean="0">
                <a:ea typeface="SimSun" pitchFamily="2" charset="-122"/>
              </a:rPr>
              <a:t>Poster Template for a </a:t>
            </a:r>
            <a:r>
              <a:rPr lang="en-US" altLang="zh-CN" sz="6000" b="1" dirty="0" smtClean="0">
                <a:ea typeface="SimSun" pitchFamily="2" charset="-122"/>
              </a:rPr>
              <a:t>30x40 </a:t>
            </a:r>
            <a:r>
              <a:rPr lang="en-US" altLang="zh-CN" sz="6000" b="1" dirty="0" smtClean="0">
                <a:ea typeface="SimSun" pitchFamily="2" charset="-122"/>
              </a:rPr>
              <a:t>Poster</a:t>
            </a:r>
            <a:endParaRPr lang="en-US" altLang="zh-CN" sz="10600" b="1" dirty="0">
              <a:solidFill>
                <a:srgbClr val="009000"/>
              </a:solidFill>
              <a:ea typeface="SimSun" pitchFamily="2" charset="-122"/>
            </a:endParaRPr>
          </a:p>
          <a:p>
            <a:pPr algn="ctr"/>
            <a:r>
              <a:rPr lang="en-US" sz="4000" dirty="0" smtClean="0"/>
              <a:t>Author Name</a:t>
            </a:r>
            <a:endParaRPr lang="en-US" sz="3600" dirty="0" smtClean="0"/>
          </a:p>
          <a:p>
            <a:pPr algn="ctr"/>
            <a:r>
              <a:rPr lang="en-US" sz="3600" b="1" dirty="0" smtClean="0">
                <a:solidFill>
                  <a:srgbClr val="007550"/>
                </a:solidFill>
              </a:rPr>
              <a:t>Christiana </a:t>
            </a:r>
            <a:r>
              <a:rPr lang="en-US" sz="3600" b="1" dirty="0">
                <a:solidFill>
                  <a:srgbClr val="007550"/>
                </a:solidFill>
              </a:rPr>
              <a:t>Care Health System, Newark, DE </a:t>
            </a:r>
          </a:p>
        </p:txBody>
      </p:sp>
      <p:sp>
        <p:nvSpPr>
          <p:cNvPr id="39" name="Rectangle 35"/>
          <p:cNvSpPr>
            <a:spLocks noChangeArrowheads="1"/>
          </p:cNvSpPr>
          <p:nvPr/>
        </p:nvSpPr>
        <p:spPr bwMode="auto">
          <a:xfrm>
            <a:off x="826008" y="22262068"/>
            <a:ext cx="10058400" cy="369332"/>
          </a:xfrm>
          <a:prstGeom prst="rect">
            <a:avLst/>
          </a:prstGeom>
          <a:noFill/>
          <a:ln w="19050">
            <a:solidFill>
              <a:srgbClr val="007550"/>
            </a:solidFill>
            <a:miter lim="800000"/>
            <a:headEnd/>
            <a:tailEnd/>
          </a:ln>
          <a:effectLst/>
          <a:extLst>
            <a:ext uri="{909E8E84-426E-40DD-AFC4-6F175D3DCCD1}">
              <a14:hiddenFill xmlns:a14="http://schemas.microsoft.com/office/drawing/2010/main">
                <a:solidFill>
                  <a:srgbClr val="E5FFE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6A00"/>
                </a:solidFill>
              </a:rPr>
              <a:t>DISCLOSURES:</a:t>
            </a:r>
            <a:r>
              <a:rPr lang="en-US" dirty="0">
                <a:solidFill>
                  <a:srgbClr val="006A00"/>
                </a:solidFill>
              </a:rPr>
              <a:t>  </a:t>
            </a:r>
            <a:r>
              <a:rPr lang="en-US" dirty="0"/>
              <a:t>There are no financial conflicts for any of the authors. </a:t>
            </a:r>
          </a:p>
        </p:txBody>
      </p:sp>
      <p:sp>
        <p:nvSpPr>
          <p:cNvPr id="40" name="Text Box 36"/>
          <p:cNvSpPr txBox="1">
            <a:spLocks noChangeArrowheads="1"/>
          </p:cNvSpPr>
          <p:nvPr/>
        </p:nvSpPr>
        <p:spPr bwMode="auto">
          <a:xfrm>
            <a:off x="533400" y="3429000"/>
            <a:ext cx="9220200" cy="1902059"/>
          </a:xfrm>
          <a:prstGeom prst="rect">
            <a:avLst/>
          </a:prstGeom>
          <a:noFill/>
          <a:ln w="76200">
            <a:solidFill>
              <a:srgbClr val="007550"/>
            </a:solidFill>
            <a:miter lim="800000"/>
            <a:headEnd/>
            <a:tailEnd/>
          </a:ln>
          <a:effectLst/>
          <a:extLst>
            <a:ext uri="{909E8E84-426E-40DD-AFC4-6F175D3DCCD1}">
              <a14:hiddenFill xmlns:a14="http://schemas.microsoft.com/office/drawing/2010/main">
                <a:solidFill>
                  <a:srgbClr val="E5FFE5"/>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smtClean="0">
                <a:solidFill>
                  <a:srgbClr val="007550"/>
                </a:solidFill>
              </a:rPr>
              <a:t>INTRODUCTION TO THE POSTER TEMPLATE</a:t>
            </a:r>
            <a:endParaRPr lang="en-US" sz="2400" b="1" dirty="0">
              <a:solidFill>
                <a:srgbClr val="007550"/>
              </a:solidFill>
            </a:endParaRPr>
          </a:p>
          <a:p>
            <a:pPr>
              <a:spcBef>
                <a:spcPct val="20000"/>
              </a:spcBef>
            </a:pPr>
            <a:r>
              <a:rPr lang="en-US" dirty="0"/>
              <a:t>This template was </a:t>
            </a:r>
            <a:r>
              <a:rPr lang="en-US" dirty="0" smtClean="0"/>
              <a:t>sized </a:t>
            </a:r>
            <a:r>
              <a:rPr lang="en-US" dirty="0"/>
              <a:t>to </a:t>
            </a:r>
            <a:r>
              <a:rPr lang="en-US" dirty="0" smtClean="0"/>
              <a:t>produce a poster to fit a </a:t>
            </a:r>
            <a:r>
              <a:rPr lang="en-US" dirty="0" smtClean="0"/>
              <a:t>30x40 </a:t>
            </a:r>
            <a:r>
              <a:rPr lang="en-US" dirty="0" smtClean="0"/>
              <a:t>inch foam-core poster board.</a:t>
            </a:r>
            <a:r>
              <a:rPr lang="en-US" dirty="0"/>
              <a:t/>
            </a:r>
            <a:br>
              <a:rPr lang="en-US" dirty="0"/>
            </a:br>
            <a:r>
              <a:rPr lang="en-US" dirty="0" smtClean="0"/>
              <a:t>Under the Design  Tab (above), and the Page Setup button, you will see the Powerpoint (Ppt) slide is sized for </a:t>
            </a:r>
            <a:r>
              <a:rPr lang="en-US" dirty="0" smtClean="0"/>
              <a:t>30x40 </a:t>
            </a:r>
            <a:r>
              <a:rPr lang="en-US" dirty="0" smtClean="0"/>
              <a:t>inches. Do not change the slide size because Ppt has limitations. If you want a poster of another size, please call me, Douglas Bugel, 733-3642, and request a custom template. </a:t>
            </a:r>
            <a:endParaRPr lang="en-US" dirty="0"/>
          </a:p>
        </p:txBody>
      </p:sp>
      <p:sp>
        <p:nvSpPr>
          <p:cNvPr id="41" name="Text Box 37"/>
          <p:cNvSpPr txBox="1">
            <a:spLocks noChangeArrowheads="1"/>
          </p:cNvSpPr>
          <p:nvPr/>
        </p:nvSpPr>
        <p:spPr bwMode="auto">
          <a:xfrm>
            <a:off x="533400" y="6248400"/>
            <a:ext cx="9220200" cy="2733056"/>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OBJECTIVES / PURPOSE  </a:t>
            </a:r>
          </a:p>
          <a:p>
            <a:pPr>
              <a:spcBef>
                <a:spcPct val="20000"/>
              </a:spcBef>
            </a:pPr>
            <a:r>
              <a:rPr lang="en-US" sz="2400" b="1" dirty="0">
                <a:solidFill>
                  <a:srgbClr val="007550"/>
                </a:solidFill>
              </a:rPr>
              <a:t>SAVE TIME BY DUPLICATING A CUSTOM DESIGN TEXT BOX</a:t>
            </a:r>
          </a:p>
          <a:p>
            <a:pPr>
              <a:spcBef>
                <a:spcPct val="20000"/>
              </a:spcBef>
              <a:buFontTx/>
              <a:buChar char="•"/>
            </a:pPr>
            <a:r>
              <a:rPr lang="en-US" dirty="0" smtClean="0"/>
              <a:t> Choose the style text box  you want and replace this text with your text. </a:t>
            </a:r>
          </a:p>
          <a:p>
            <a:pPr>
              <a:spcBef>
                <a:spcPct val="20000"/>
              </a:spcBef>
              <a:buFontTx/>
              <a:buChar char="•"/>
            </a:pPr>
            <a:r>
              <a:rPr lang="en-US" dirty="0" smtClean="0"/>
              <a:t> Customize the design of your first text box, and duplicate it to use in other areas. </a:t>
            </a:r>
            <a:endParaRPr lang="en-US" dirty="0"/>
          </a:p>
          <a:p>
            <a:pPr>
              <a:spcBef>
                <a:spcPct val="20000"/>
              </a:spcBef>
              <a:buFontTx/>
              <a:buChar char="•"/>
            </a:pPr>
            <a:r>
              <a:rPr lang="en-US" dirty="0"/>
              <a:t> </a:t>
            </a:r>
            <a:r>
              <a:rPr lang="en-US" dirty="0" smtClean="0"/>
              <a:t>Cut and Paste text and objects from other sources, or insert objects to preserve their design. Note: The “Paste Options” box appears immediately after Pasting an object in Ppt.  Please scroll through the options and choose any option EXCEPT “Picture. The “Picture” choice removes any link to edit the object.</a:t>
            </a:r>
            <a:endParaRPr lang="en-US" dirty="0"/>
          </a:p>
        </p:txBody>
      </p:sp>
      <p:sp>
        <p:nvSpPr>
          <p:cNvPr id="42" name="Text Box 57"/>
          <p:cNvSpPr txBox="1">
            <a:spLocks noChangeArrowheads="1"/>
          </p:cNvSpPr>
          <p:nvPr/>
        </p:nvSpPr>
        <p:spPr bwMode="auto">
          <a:xfrm>
            <a:off x="533400" y="9970706"/>
            <a:ext cx="9220200" cy="1403461"/>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SETTING</a:t>
            </a:r>
          </a:p>
          <a:p>
            <a:pPr>
              <a:spcBef>
                <a:spcPct val="20000"/>
              </a:spcBef>
              <a:buFontTx/>
              <a:buChar char="•"/>
            </a:pPr>
            <a:r>
              <a:rPr lang="en-US" dirty="0"/>
              <a:t> </a:t>
            </a:r>
            <a:r>
              <a:rPr lang="en-US" dirty="0" smtClean="0"/>
              <a:t>The office of Douglas Bugel is in 2E96A, in the Ammon Education Center, on the Christiana Hospital campus. </a:t>
            </a:r>
            <a:endParaRPr lang="en-US" dirty="0"/>
          </a:p>
          <a:p>
            <a:pPr>
              <a:spcBef>
                <a:spcPct val="20000"/>
              </a:spcBef>
              <a:buFontTx/>
              <a:buChar char="•"/>
            </a:pPr>
            <a:r>
              <a:rPr lang="en-US" dirty="0"/>
              <a:t> </a:t>
            </a:r>
            <a:r>
              <a:rPr lang="en-US" dirty="0" smtClean="0"/>
              <a:t>Poster printing is done in </a:t>
            </a:r>
            <a:r>
              <a:rPr lang="en-US" dirty="0" smtClean="0">
                <a:solidFill>
                  <a:srgbClr val="000000"/>
                </a:solidFill>
              </a:rPr>
              <a:t>2E96A, too.</a:t>
            </a:r>
            <a:endParaRPr lang="en-US" dirty="0"/>
          </a:p>
        </p:txBody>
      </p:sp>
      <p:graphicFrame>
        <p:nvGraphicFramePr>
          <p:cNvPr id="43" name="Object 557"/>
          <p:cNvGraphicFramePr>
            <a:graphicFrameLocks noChangeAspect="1"/>
          </p:cNvGraphicFramePr>
          <p:nvPr>
            <p:extLst>
              <p:ext uri="{D42A27DB-BD31-4B8C-83A1-F6EECF244321}">
                <p14:modId xmlns:p14="http://schemas.microsoft.com/office/powerpoint/2010/main" val="198183999"/>
              </p:ext>
            </p:extLst>
          </p:nvPr>
        </p:nvGraphicFramePr>
        <p:xfrm>
          <a:off x="1117600" y="15878175"/>
          <a:ext cx="8051800" cy="4772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Group 862"/>
          <p:cNvGraphicFramePr>
            <a:graphicFrameLocks noGrp="1"/>
          </p:cNvGraphicFramePr>
          <p:nvPr>
            <p:extLst>
              <p:ext uri="{D42A27DB-BD31-4B8C-83A1-F6EECF244321}">
                <p14:modId xmlns:p14="http://schemas.microsoft.com/office/powerpoint/2010/main" val="2055493025"/>
              </p:ext>
            </p:extLst>
          </p:nvPr>
        </p:nvGraphicFramePr>
        <p:xfrm>
          <a:off x="19726276" y="13890624"/>
          <a:ext cx="7772400" cy="4321176"/>
        </p:xfrm>
        <a:graphic>
          <a:graphicData uri="http://schemas.openxmlformats.org/drawingml/2006/table">
            <a:tbl>
              <a:tblPr/>
              <a:tblGrid>
                <a:gridCol w="4549697"/>
                <a:gridCol w="3222703"/>
              </a:tblGrid>
              <a:tr h="846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Poster Presenters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Total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reported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Use reported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Medicine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Surgery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 name="Text Box 845"/>
          <p:cNvSpPr txBox="1">
            <a:spLocks noChangeArrowheads="1"/>
          </p:cNvSpPr>
          <p:nvPr/>
        </p:nvSpPr>
        <p:spPr bwMode="auto">
          <a:xfrm>
            <a:off x="20040600" y="12739690"/>
            <a:ext cx="70152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solidFill>
                  <a:srgbClr val="007550"/>
                </a:solidFill>
              </a:rPr>
              <a:t>CHARACTERISTICS OF PRESENTERS</a:t>
            </a:r>
          </a:p>
        </p:txBody>
      </p:sp>
      <p:sp>
        <p:nvSpPr>
          <p:cNvPr id="46" name="Text Box 848"/>
          <p:cNvSpPr txBox="1">
            <a:spLocks noChangeArrowheads="1"/>
          </p:cNvSpPr>
          <p:nvPr/>
        </p:nvSpPr>
        <p:spPr bwMode="auto">
          <a:xfrm>
            <a:off x="1905000" y="15181936"/>
            <a:ext cx="647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smtClean="0">
                <a:solidFill>
                  <a:srgbClr val="007550"/>
                </a:solidFill>
              </a:rPr>
              <a:t>INCIDENCE OF POSTERS ORDERED</a:t>
            </a:r>
            <a:endParaRPr lang="en-US" sz="2400" b="1" dirty="0">
              <a:solidFill>
                <a:srgbClr val="007550"/>
              </a:solidFill>
            </a:endParaRPr>
          </a:p>
        </p:txBody>
      </p:sp>
      <p:pic>
        <p:nvPicPr>
          <p:cNvPr id="47" name="Picture 863" descr="CC_Health_System_PPT_Logo_Col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07" y="719215"/>
            <a:ext cx="86868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89401" y="429520"/>
            <a:ext cx="3301613" cy="2764604"/>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23622000"/>
            <a:ext cx="10058400" cy="2959768"/>
          </a:xfrm>
          <a:prstGeom prst="rect">
            <a:avLst/>
          </a:prstGeom>
          <a:ln>
            <a:solidFill>
              <a:schemeClr val="tx1"/>
            </a:solidFill>
          </a:ln>
        </p:spPr>
      </p:pic>
      <p:sp>
        <p:nvSpPr>
          <p:cNvPr id="50" name="Text Box 57"/>
          <p:cNvSpPr txBox="1">
            <a:spLocks noChangeArrowheads="1"/>
          </p:cNvSpPr>
          <p:nvPr/>
        </p:nvSpPr>
        <p:spPr bwMode="auto">
          <a:xfrm>
            <a:off x="533400" y="11811000"/>
            <a:ext cx="9220200" cy="1791260"/>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METHODS</a:t>
            </a:r>
          </a:p>
          <a:p>
            <a:pPr>
              <a:spcBef>
                <a:spcPct val="20000"/>
              </a:spcBef>
              <a:buFontTx/>
              <a:buChar char="•"/>
            </a:pPr>
            <a:r>
              <a:rPr lang="en-US" dirty="0" smtClean="0"/>
              <a:t> </a:t>
            </a:r>
            <a:r>
              <a:rPr lang="en-US" dirty="0"/>
              <a:t>“Ready to </a:t>
            </a:r>
            <a:r>
              <a:rPr lang="en-US" dirty="0" smtClean="0"/>
              <a:t>print” poster orders are due 5 working days before the delivery day. </a:t>
            </a:r>
          </a:p>
          <a:p>
            <a:pPr>
              <a:spcBef>
                <a:spcPct val="20000"/>
              </a:spcBef>
              <a:buFontTx/>
              <a:buChar char="•"/>
            </a:pPr>
            <a:r>
              <a:rPr lang="en-US" dirty="0" smtClean="0"/>
              <a:t> Posters </a:t>
            </a:r>
            <a:r>
              <a:rPr lang="en-US" dirty="0"/>
              <a:t>are printed with water soluble ink. </a:t>
            </a:r>
            <a:endParaRPr lang="en-US" dirty="0" smtClean="0"/>
          </a:p>
          <a:p>
            <a:pPr>
              <a:spcBef>
                <a:spcPct val="20000"/>
              </a:spcBef>
              <a:buFontTx/>
              <a:buChar char="•"/>
            </a:pPr>
            <a:r>
              <a:rPr lang="en-US" dirty="0"/>
              <a:t> </a:t>
            </a:r>
            <a:r>
              <a:rPr lang="en-US" dirty="0" smtClean="0"/>
              <a:t>Protect your poster with a poster tube during transit. </a:t>
            </a:r>
          </a:p>
          <a:p>
            <a:pPr>
              <a:spcBef>
                <a:spcPct val="20000"/>
              </a:spcBef>
              <a:buFontTx/>
              <a:buChar char="•"/>
            </a:pPr>
            <a:r>
              <a:rPr lang="en-US" dirty="0" smtClean="0"/>
              <a:t> Poster tubes are supplied with each poster  ordered.</a:t>
            </a:r>
            <a:endParaRPr lang="en-US" b="1" dirty="0">
              <a:solidFill>
                <a:srgbClr val="009000"/>
              </a:solidFill>
            </a:endParaRPr>
          </a:p>
        </p:txBody>
      </p:sp>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51801" y="419995"/>
            <a:ext cx="2400300" cy="3200400"/>
          </a:xfrm>
          <a:prstGeom prst="rect">
            <a:avLst/>
          </a:prstGeom>
          <a:ln>
            <a:solidFill>
              <a:schemeClr val="tx1"/>
            </a:solidFill>
          </a:ln>
        </p:spPr>
      </p:pic>
      <p:sp>
        <p:nvSpPr>
          <p:cNvPr id="52" name="Text Box 37"/>
          <p:cNvSpPr txBox="1">
            <a:spLocks noChangeArrowheads="1"/>
          </p:cNvSpPr>
          <p:nvPr/>
        </p:nvSpPr>
        <p:spPr bwMode="auto">
          <a:xfrm>
            <a:off x="11430000" y="3429000"/>
            <a:ext cx="15392401" cy="7849841"/>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DISCUSSION </a:t>
            </a:r>
          </a:p>
          <a:p>
            <a:pPr>
              <a:spcBef>
                <a:spcPct val="20000"/>
              </a:spcBef>
            </a:pPr>
            <a:endParaRPr lang="en-US" sz="2400" b="1" dirty="0">
              <a:solidFill>
                <a:srgbClr val="007550"/>
              </a:solidFill>
            </a:endParaRPr>
          </a:p>
          <a:p>
            <a:pPr>
              <a:spcBef>
                <a:spcPct val="20000"/>
              </a:spcBef>
            </a:pPr>
            <a:r>
              <a:rPr lang="en-US" sz="2400" b="1" dirty="0">
                <a:solidFill>
                  <a:srgbClr val="007550"/>
                </a:solidFill>
              </a:rPr>
              <a:t>Creating a file for Poster submission to The Learning Institute poster printing department of Christiana Care Health System </a:t>
            </a:r>
          </a:p>
          <a:p>
            <a:pPr>
              <a:spcBef>
                <a:spcPct val="20000"/>
              </a:spcBef>
            </a:pPr>
            <a:r>
              <a:rPr lang="en-US" dirty="0" smtClean="0">
                <a:latin typeface="Arial"/>
                <a:ea typeface="Calibri"/>
                <a:cs typeface="Times New Roman"/>
              </a:rPr>
              <a:t> </a:t>
            </a:r>
            <a:endParaRPr lang="en-US" sz="1400" dirty="0" smtClean="0">
              <a:latin typeface="Calibri"/>
              <a:ea typeface="Calibri"/>
              <a:cs typeface="Times New Roman"/>
            </a:endParaRPr>
          </a:p>
          <a:p>
            <a:pPr marL="0" marR="0">
              <a:lnSpc>
                <a:spcPct val="115000"/>
              </a:lnSpc>
              <a:spcBef>
                <a:spcPts val="0"/>
              </a:spcBef>
              <a:spcAft>
                <a:spcPts val="1000"/>
              </a:spcAft>
            </a:pPr>
            <a:r>
              <a:rPr lang="en-US" b="1" dirty="0" smtClean="0">
                <a:latin typeface="Arial"/>
                <a:ea typeface="Calibri"/>
                <a:cs typeface="Times New Roman"/>
              </a:rPr>
              <a:t>Note</a:t>
            </a:r>
            <a:r>
              <a:rPr lang="en-US" b="1" dirty="0">
                <a:latin typeface="Arial"/>
                <a:ea typeface="Calibri"/>
                <a:cs typeface="Times New Roman"/>
              </a:rPr>
              <a:t>:</a:t>
            </a:r>
            <a:r>
              <a:rPr lang="en-US" dirty="0">
                <a:latin typeface="Arial"/>
                <a:ea typeface="Calibri"/>
                <a:cs typeface="Times New Roman"/>
              </a:rPr>
              <a:t> Poster printing services are only available to CCHS employees, or students working with CCHS employees. </a:t>
            </a:r>
            <a:endParaRPr lang="en-US" sz="1400" dirty="0">
              <a:latin typeface="Calibri"/>
              <a:ea typeface="Calibri"/>
              <a:cs typeface="Times New Roman"/>
            </a:endParaRPr>
          </a:p>
          <a:p>
            <a:pPr marL="0" marR="0">
              <a:lnSpc>
                <a:spcPct val="115000"/>
              </a:lnSpc>
              <a:spcBef>
                <a:spcPts val="0"/>
              </a:spcBef>
              <a:spcAft>
                <a:spcPts val="1000"/>
              </a:spcAft>
            </a:pPr>
            <a:r>
              <a:rPr lang="en-US" b="1" dirty="0">
                <a:latin typeface="Arial"/>
                <a:ea typeface="Calibri"/>
                <a:cs typeface="Times New Roman"/>
              </a:rPr>
              <a:t>Note:</a:t>
            </a:r>
            <a:r>
              <a:rPr lang="en-US" dirty="0">
                <a:latin typeface="Arial"/>
                <a:ea typeface="Calibri"/>
                <a:cs typeface="Times New Roman"/>
              </a:rPr>
              <a:t> All posters will have a CCHS logo on them. </a:t>
            </a:r>
            <a:endParaRPr lang="en-US" sz="1400" dirty="0">
              <a:latin typeface="Calibri"/>
              <a:ea typeface="Calibri"/>
              <a:cs typeface="Times New Roman"/>
            </a:endParaRPr>
          </a:p>
          <a:p>
            <a:pPr marL="0" marR="0">
              <a:lnSpc>
                <a:spcPct val="115000"/>
              </a:lnSpc>
              <a:spcBef>
                <a:spcPts val="0"/>
              </a:spcBef>
              <a:spcAft>
                <a:spcPts val="1000"/>
              </a:spcAft>
            </a:pPr>
            <a:r>
              <a:rPr lang="en-US" b="1" dirty="0">
                <a:latin typeface="Arial"/>
                <a:ea typeface="Calibri"/>
                <a:cs typeface="Times New Roman"/>
              </a:rPr>
              <a:t>Note:</a:t>
            </a:r>
            <a:r>
              <a:rPr lang="en-US" dirty="0">
                <a:latin typeface="Arial"/>
                <a:ea typeface="Calibri"/>
                <a:cs typeface="Times New Roman"/>
              </a:rPr>
              <a:t> All posters will have a credit line saying the poster has been printed by Christiana Care Health System, and the date.</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dirty="0">
                <a:latin typeface="Arial"/>
                <a:ea typeface="Calibri"/>
                <a:cs typeface="Times New Roman"/>
              </a:rPr>
              <a:t>Information you should gather before requesting a Powerpoint Poster Template (</a:t>
            </a:r>
            <a:r>
              <a:rPr lang="en-US" b="1" dirty="0">
                <a:latin typeface="Arial"/>
                <a:ea typeface="Calibri"/>
                <a:cs typeface="Times New Roman"/>
              </a:rPr>
              <a:t>Template</a:t>
            </a:r>
            <a:r>
              <a:rPr lang="en-US" dirty="0">
                <a:latin typeface="Arial"/>
                <a:ea typeface="Calibri"/>
                <a:cs typeface="Times New Roman"/>
              </a:rPr>
              <a:t>) includes the following items. </a:t>
            </a:r>
            <a:endParaRPr lang="en-US" sz="1400" dirty="0">
              <a:latin typeface="Calibri"/>
              <a:ea typeface="Calibri"/>
              <a:cs typeface="Times New Roman"/>
            </a:endParaRPr>
          </a:p>
          <a:p>
            <a:pPr lvl="1">
              <a:lnSpc>
                <a:spcPct val="115000"/>
              </a:lnSpc>
              <a:spcBef>
                <a:spcPts val="0"/>
              </a:spcBef>
              <a:spcAft>
                <a:spcPts val="0"/>
              </a:spcAft>
              <a:buFont typeface="+mj-lt"/>
              <a:buAutoNum type="alphaLcPeriod"/>
            </a:pPr>
            <a:r>
              <a:rPr lang="en-US" b="1" dirty="0">
                <a:latin typeface="Arial"/>
                <a:ea typeface="Calibri"/>
                <a:cs typeface="Times New Roman"/>
              </a:rPr>
              <a:t>Who </a:t>
            </a:r>
            <a:r>
              <a:rPr lang="en-US" dirty="0">
                <a:latin typeface="Arial"/>
                <a:ea typeface="Calibri"/>
                <a:cs typeface="Times New Roman"/>
              </a:rPr>
              <a:t>is the primary </a:t>
            </a:r>
            <a:r>
              <a:rPr lang="en-US" b="1" dirty="0">
                <a:latin typeface="Arial"/>
                <a:ea typeface="Calibri"/>
                <a:cs typeface="Times New Roman"/>
              </a:rPr>
              <a:t>author</a:t>
            </a:r>
            <a:r>
              <a:rPr lang="en-US" dirty="0">
                <a:latin typeface="Arial"/>
                <a:ea typeface="Calibri"/>
                <a:cs typeface="Times New Roman"/>
              </a:rPr>
              <a:t> of the poster? </a:t>
            </a:r>
            <a:endParaRPr lang="en-US" sz="1400" dirty="0">
              <a:latin typeface="Calibri"/>
              <a:ea typeface="Calibri"/>
              <a:cs typeface="Times New Roman"/>
            </a:endParaRPr>
          </a:p>
          <a:p>
            <a:pPr lvl="2">
              <a:lnSpc>
                <a:spcPct val="115000"/>
              </a:lnSpc>
              <a:spcBef>
                <a:spcPts val="0"/>
              </a:spcBef>
              <a:spcAft>
                <a:spcPts val="0"/>
              </a:spcAft>
              <a:buFont typeface="+mj-lt"/>
              <a:buAutoNum type="romanLcPeriod"/>
            </a:pPr>
            <a:r>
              <a:rPr lang="en-US" dirty="0">
                <a:latin typeface="Arial"/>
                <a:ea typeface="Calibri"/>
                <a:cs typeface="Times New Roman"/>
              </a:rPr>
              <a:t>Who is the </a:t>
            </a:r>
            <a:r>
              <a:rPr lang="en-US" b="1" dirty="0">
                <a:latin typeface="Arial"/>
                <a:ea typeface="Calibri"/>
                <a:cs typeface="Times New Roman"/>
              </a:rPr>
              <a:t>contact person</a:t>
            </a:r>
            <a:r>
              <a:rPr lang="en-US" dirty="0">
                <a:latin typeface="Arial"/>
                <a:ea typeface="Calibri"/>
                <a:cs typeface="Times New Roman"/>
              </a:rPr>
              <a:t> for the poster? </a:t>
            </a:r>
            <a:endParaRPr lang="en-US" sz="1400" dirty="0">
              <a:latin typeface="Calibri"/>
              <a:ea typeface="Calibri"/>
              <a:cs typeface="Times New Roman"/>
            </a:endParaRPr>
          </a:p>
          <a:p>
            <a:pPr lvl="2">
              <a:lnSpc>
                <a:spcPct val="115000"/>
              </a:lnSpc>
              <a:spcBef>
                <a:spcPts val="0"/>
              </a:spcBef>
              <a:spcAft>
                <a:spcPts val="0"/>
              </a:spcAft>
              <a:buFont typeface="+mj-lt"/>
              <a:buAutoNum type="romanLcPeriod"/>
            </a:pPr>
            <a:r>
              <a:rPr lang="en-US" dirty="0">
                <a:latin typeface="Arial"/>
                <a:ea typeface="Calibri"/>
                <a:cs typeface="Times New Roman"/>
              </a:rPr>
              <a:t>Who will be the person picking the poster up, and will the poster be bundled with others? </a:t>
            </a:r>
            <a:endParaRPr lang="en-US" sz="1400" dirty="0">
              <a:latin typeface="Calibri"/>
              <a:ea typeface="Calibri"/>
              <a:cs typeface="Times New Roman"/>
            </a:endParaRPr>
          </a:p>
          <a:p>
            <a:pPr lvl="1">
              <a:lnSpc>
                <a:spcPct val="115000"/>
              </a:lnSpc>
              <a:spcBef>
                <a:spcPts val="0"/>
              </a:spcBef>
              <a:spcAft>
                <a:spcPts val="0"/>
              </a:spcAft>
              <a:buFont typeface="+mj-lt"/>
              <a:buAutoNum type="alphaLcPeriod"/>
            </a:pPr>
            <a:r>
              <a:rPr lang="en-US" b="1" dirty="0">
                <a:latin typeface="Arial"/>
                <a:ea typeface="Calibri"/>
                <a:cs typeface="Times New Roman"/>
              </a:rPr>
              <a:t>What </a:t>
            </a:r>
            <a:r>
              <a:rPr lang="en-US" dirty="0">
                <a:latin typeface="Arial"/>
                <a:ea typeface="Calibri"/>
                <a:cs typeface="Times New Roman"/>
              </a:rPr>
              <a:t>size is the </a:t>
            </a:r>
            <a:r>
              <a:rPr lang="en-US" b="1" dirty="0">
                <a:latin typeface="Arial"/>
                <a:ea typeface="Calibri"/>
                <a:cs typeface="Times New Roman"/>
              </a:rPr>
              <a:t>presentation space</a:t>
            </a:r>
            <a:r>
              <a:rPr lang="en-US" dirty="0">
                <a:latin typeface="Arial"/>
                <a:ea typeface="Calibri"/>
                <a:cs typeface="Times New Roman"/>
              </a:rPr>
              <a:t> for the poster, and what is the </a:t>
            </a:r>
            <a:r>
              <a:rPr lang="en-US" b="1" dirty="0">
                <a:latin typeface="Arial"/>
                <a:ea typeface="Calibri"/>
                <a:cs typeface="Times New Roman"/>
              </a:rPr>
              <a:t>poster size</a:t>
            </a:r>
            <a:r>
              <a:rPr lang="en-US" dirty="0">
                <a:latin typeface="Arial"/>
                <a:ea typeface="Calibri"/>
                <a:cs typeface="Times New Roman"/>
              </a:rPr>
              <a:t> to be placed on it? </a:t>
            </a:r>
            <a:endParaRPr lang="en-US" sz="1400" dirty="0">
              <a:latin typeface="Calibri"/>
              <a:ea typeface="Calibri"/>
              <a:cs typeface="Times New Roman"/>
            </a:endParaRPr>
          </a:p>
          <a:p>
            <a:pPr lvl="1">
              <a:lnSpc>
                <a:spcPct val="115000"/>
              </a:lnSpc>
              <a:spcBef>
                <a:spcPts val="0"/>
              </a:spcBef>
              <a:spcAft>
                <a:spcPts val="0"/>
              </a:spcAft>
              <a:buFont typeface="+mj-lt"/>
              <a:buAutoNum type="alphaLcPeriod"/>
            </a:pPr>
            <a:r>
              <a:rPr lang="en-US" b="1" dirty="0">
                <a:latin typeface="Arial"/>
                <a:ea typeface="Calibri"/>
                <a:cs typeface="Times New Roman"/>
              </a:rPr>
              <a:t>Where</a:t>
            </a:r>
            <a:r>
              <a:rPr lang="en-US" dirty="0">
                <a:latin typeface="Arial"/>
                <a:ea typeface="Calibri"/>
                <a:cs typeface="Times New Roman"/>
              </a:rPr>
              <a:t> will the poster be placed? Please include the conference name and City / State. </a:t>
            </a:r>
            <a:endParaRPr lang="en-US" sz="1400" dirty="0">
              <a:latin typeface="Calibri"/>
              <a:ea typeface="Calibri"/>
              <a:cs typeface="Times New Roman"/>
            </a:endParaRPr>
          </a:p>
          <a:p>
            <a:pPr lvl="1">
              <a:lnSpc>
                <a:spcPct val="115000"/>
              </a:lnSpc>
              <a:spcBef>
                <a:spcPts val="0"/>
              </a:spcBef>
              <a:spcAft>
                <a:spcPts val="0"/>
              </a:spcAft>
              <a:buFont typeface="+mj-lt"/>
              <a:buAutoNum type="alphaLcPeriod"/>
            </a:pPr>
            <a:r>
              <a:rPr lang="en-US" b="1" dirty="0">
                <a:latin typeface="Arial"/>
                <a:ea typeface="Calibri"/>
                <a:cs typeface="Times New Roman"/>
              </a:rPr>
              <a:t>When</a:t>
            </a:r>
            <a:r>
              <a:rPr lang="en-US" dirty="0">
                <a:latin typeface="Arial"/>
                <a:ea typeface="Calibri"/>
                <a:cs typeface="Times New Roman"/>
              </a:rPr>
              <a:t> are you leaving for the conference with the poster? </a:t>
            </a:r>
            <a:endParaRPr lang="en-US" sz="1400" dirty="0">
              <a:latin typeface="Calibri"/>
              <a:ea typeface="Calibri"/>
              <a:cs typeface="Times New Roman"/>
            </a:endParaRPr>
          </a:p>
          <a:p>
            <a:pPr lvl="1">
              <a:lnSpc>
                <a:spcPct val="115000"/>
              </a:lnSpc>
              <a:spcBef>
                <a:spcPts val="0"/>
              </a:spcBef>
              <a:spcAft>
                <a:spcPts val="0"/>
              </a:spcAft>
              <a:buFont typeface="+mj-lt"/>
              <a:buAutoNum type="alphaLcPeriod"/>
            </a:pPr>
            <a:r>
              <a:rPr lang="en-US" dirty="0">
                <a:latin typeface="Arial"/>
                <a:ea typeface="Calibri"/>
                <a:cs typeface="Times New Roman"/>
              </a:rPr>
              <a:t>Have you ever </a:t>
            </a:r>
            <a:r>
              <a:rPr lang="en-US" b="1" dirty="0">
                <a:latin typeface="Arial"/>
                <a:ea typeface="Calibri"/>
                <a:cs typeface="Times New Roman"/>
              </a:rPr>
              <a:t>presented a poster</a:t>
            </a:r>
            <a:r>
              <a:rPr lang="en-US" dirty="0">
                <a:latin typeface="Arial"/>
                <a:ea typeface="Calibri"/>
                <a:cs typeface="Times New Roman"/>
              </a:rPr>
              <a:t> from CCHS before? </a:t>
            </a:r>
            <a:endParaRPr lang="en-US" sz="1400" dirty="0">
              <a:latin typeface="Calibri"/>
              <a:ea typeface="Calibri"/>
              <a:cs typeface="Times New Roman"/>
            </a:endParaRPr>
          </a:p>
          <a:p>
            <a:pPr marL="685800" marR="0">
              <a:lnSpc>
                <a:spcPct val="115000"/>
              </a:lnSpc>
              <a:spcBef>
                <a:spcPts val="0"/>
              </a:spcBef>
              <a:spcAft>
                <a:spcPts val="0"/>
              </a:spcAft>
            </a:pPr>
            <a:r>
              <a:rPr lang="en-US" dirty="0">
                <a:latin typeface="Arial"/>
                <a:ea typeface="Calibri"/>
                <a:cs typeface="Times New Roman"/>
              </a:rPr>
              <a:t>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dirty="0">
                <a:latin typeface="Arial"/>
                <a:ea typeface="Calibri"/>
                <a:cs typeface="Times New Roman"/>
              </a:rPr>
              <a:t>Email </a:t>
            </a:r>
            <a:r>
              <a:rPr lang="en-US" u="sng" dirty="0">
                <a:solidFill>
                  <a:srgbClr val="0000FF"/>
                </a:solidFill>
                <a:latin typeface="Arial"/>
                <a:ea typeface="Calibri"/>
                <a:cs typeface="Times New Roman"/>
              </a:rPr>
              <a:t>dbugel@christianacare.org</a:t>
            </a:r>
            <a:r>
              <a:rPr lang="en-US" dirty="0">
                <a:latin typeface="Arial"/>
                <a:ea typeface="Calibri"/>
                <a:cs typeface="Times New Roman"/>
              </a:rPr>
              <a:t> with the information in Item #1, and in the reply email you will find a poster template, or a request for more information. </a:t>
            </a:r>
            <a:r>
              <a:rPr lang="en-US" b="1" dirty="0">
                <a:latin typeface="Arial"/>
                <a:ea typeface="Calibri"/>
                <a:cs typeface="Times New Roman"/>
              </a:rPr>
              <a:t>Please do not change the slide size of the template</a:t>
            </a:r>
            <a:r>
              <a:rPr lang="en-US" dirty="0">
                <a:latin typeface="Arial"/>
                <a:ea typeface="Calibri"/>
                <a:cs typeface="Times New Roman"/>
              </a:rPr>
              <a:t> because it is sized for our printer to produce the poster size you requested.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dirty="0">
                <a:latin typeface="Arial"/>
                <a:ea typeface="Calibri"/>
                <a:cs typeface="Times New Roman"/>
              </a:rPr>
              <a:t>Open the email with the </a:t>
            </a:r>
            <a:r>
              <a:rPr lang="en-US" b="1" dirty="0">
                <a:latin typeface="Arial"/>
                <a:ea typeface="Calibri"/>
                <a:cs typeface="Times New Roman"/>
              </a:rPr>
              <a:t>Template</a:t>
            </a:r>
            <a:r>
              <a:rPr lang="en-US" dirty="0">
                <a:latin typeface="Arial"/>
                <a:ea typeface="Calibri"/>
                <a:cs typeface="Times New Roman"/>
              </a:rPr>
              <a:t>, and save the </a:t>
            </a:r>
            <a:r>
              <a:rPr lang="en-US" b="1" dirty="0">
                <a:latin typeface="Arial"/>
                <a:ea typeface="Calibri"/>
                <a:cs typeface="Times New Roman"/>
              </a:rPr>
              <a:t>Template</a:t>
            </a:r>
            <a:r>
              <a:rPr lang="en-US" dirty="0">
                <a:latin typeface="Arial"/>
                <a:ea typeface="Calibri"/>
                <a:cs typeface="Times New Roman"/>
              </a:rPr>
              <a:t>.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dirty="0">
                <a:latin typeface="Arial"/>
                <a:ea typeface="Calibri"/>
                <a:cs typeface="Times New Roman"/>
              </a:rPr>
              <a:t>Reopen it and Rename it, and Resave it for your current use. </a:t>
            </a:r>
            <a:endParaRPr lang="en-US" sz="1400" dirty="0">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dirty="0">
                <a:latin typeface="Arial"/>
                <a:ea typeface="Calibri"/>
                <a:cs typeface="Times New Roman"/>
              </a:rPr>
              <a:t>Choose a design for your </a:t>
            </a:r>
            <a:r>
              <a:rPr lang="en-US" b="1" dirty="0">
                <a:latin typeface="Arial"/>
                <a:ea typeface="Calibri"/>
                <a:cs typeface="Times New Roman"/>
              </a:rPr>
              <a:t>sample text box</a:t>
            </a:r>
            <a:r>
              <a:rPr lang="en-US" dirty="0">
                <a:latin typeface="Arial"/>
                <a:ea typeface="Calibri"/>
                <a:cs typeface="Times New Roman"/>
              </a:rPr>
              <a:t> and size it for the column width. Select it and duplicate it, then copy and paste your text into them. </a:t>
            </a:r>
            <a:endParaRPr lang="en-US" sz="1400" dirty="0">
              <a:latin typeface="Calibri"/>
              <a:ea typeface="Calibri"/>
              <a:cs typeface="Times New Roman"/>
            </a:endParaRPr>
          </a:p>
        </p:txBody>
      </p:sp>
      <p:sp>
        <p:nvSpPr>
          <p:cNvPr id="53" name="Text Box 37"/>
          <p:cNvSpPr txBox="1">
            <a:spLocks noChangeArrowheads="1"/>
          </p:cNvSpPr>
          <p:nvPr/>
        </p:nvSpPr>
        <p:spPr bwMode="auto">
          <a:xfrm>
            <a:off x="28713552" y="4124590"/>
            <a:ext cx="6871849" cy="8799332"/>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R="0" lvl="0" algn="ctr">
              <a:lnSpc>
                <a:spcPct val="115000"/>
              </a:lnSpc>
              <a:spcBef>
                <a:spcPts val="0"/>
              </a:spcBef>
              <a:spcAft>
                <a:spcPts val="0"/>
              </a:spcAft>
            </a:pPr>
            <a:r>
              <a:rPr lang="en-US" sz="2400" b="1" dirty="0">
                <a:solidFill>
                  <a:srgbClr val="007550"/>
                </a:solidFill>
              </a:rPr>
              <a:t>CHOOSE HEADINGS FOR YOUR DATA. </a:t>
            </a:r>
          </a:p>
          <a:p>
            <a:pPr marL="228600" marR="0">
              <a:lnSpc>
                <a:spcPct val="115000"/>
              </a:lnSpc>
              <a:spcBef>
                <a:spcPts val="0"/>
              </a:spcBef>
              <a:spcAft>
                <a:spcPts val="0"/>
              </a:spcAft>
            </a:pPr>
            <a:r>
              <a:rPr lang="en-US" dirty="0" smtClean="0">
                <a:latin typeface="Arial"/>
                <a:ea typeface="Calibri"/>
                <a:cs typeface="Times New Roman"/>
              </a:rPr>
              <a:t>Abstract </a:t>
            </a:r>
            <a:r>
              <a:rPr lang="en-US" dirty="0">
                <a:latin typeface="Arial"/>
                <a:ea typeface="Calibri"/>
                <a:cs typeface="Times New Roman"/>
              </a:rPr>
              <a:t>-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Background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Conclusion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Data Collection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Data Analysis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Design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Discussion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Findings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Funding Organization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Hypothesis / Purpose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Implications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Methods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Objectives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Outcome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Participants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Results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Research Question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Settings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Statistical Analysis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Study Design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Study Sites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Study Population -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Title, Author/s, Institutional Affiliation - .</a:t>
            </a:r>
            <a:endParaRPr lang="en-US" sz="1400" dirty="0">
              <a:latin typeface="Calibri"/>
              <a:ea typeface="Calibri"/>
              <a:cs typeface="Times New Roman"/>
            </a:endParaRPr>
          </a:p>
          <a:p>
            <a:pPr marR="0" lvl="0">
              <a:lnSpc>
                <a:spcPct val="115000"/>
              </a:lnSpc>
              <a:spcBef>
                <a:spcPts val="0"/>
              </a:spcBef>
              <a:spcAft>
                <a:spcPts val="0"/>
              </a:spcAft>
            </a:pPr>
            <a:r>
              <a:rPr lang="en-US" dirty="0" smtClean="0">
                <a:latin typeface="Arial"/>
                <a:ea typeface="Calibri"/>
                <a:cs typeface="Times New Roman"/>
              </a:rPr>
              <a:t>Note: If </a:t>
            </a:r>
            <a:r>
              <a:rPr lang="en-US" dirty="0">
                <a:latin typeface="Arial"/>
                <a:ea typeface="Calibri"/>
                <a:cs typeface="Times New Roman"/>
              </a:rPr>
              <a:t>you must know everything about poster making, try: </a:t>
            </a:r>
            <a:endParaRPr lang="en-US" sz="1400" dirty="0">
              <a:latin typeface="Calibri"/>
              <a:ea typeface="Calibri"/>
              <a:cs typeface="Times New Roman"/>
            </a:endParaRPr>
          </a:p>
          <a:p>
            <a:pPr marL="228600" marR="0">
              <a:lnSpc>
                <a:spcPct val="115000"/>
              </a:lnSpc>
              <a:spcBef>
                <a:spcPts val="0"/>
              </a:spcBef>
              <a:spcAft>
                <a:spcPts val="0"/>
              </a:spcAft>
            </a:pPr>
            <a:r>
              <a:rPr lang="en-US" dirty="0">
                <a:latin typeface="Arial"/>
                <a:ea typeface="Calibri"/>
                <a:cs typeface="Times New Roman"/>
              </a:rPr>
              <a:t>http://www.kumc.edu/SAH/OTEd/jradel/Poster_Presentations/110.html</a:t>
            </a:r>
            <a:endParaRPr lang="en-US" sz="1400" dirty="0">
              <a:effectLst/>
              <a:latin typeface="Calibri"/>
              <a:ea typeface="Calibri"/>
              <a:cs typeface="Times New Roman"/>
            </a:endParaRPr>
          </a:p>
        </p:txBody>
      </p:sp>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08201" y="22795992"/>
            <a:ext cx="7964424" cy="2350008"/>
          </a:xfrm>
          <a:prstGeom prst="rect">
            <a:avLst/>
          </a:prstGeom>
          <a:ln>
            <a:solidFill>
              <a:schemeClr val="tx1"/>
            </a:solidFill>
          </a:ln>
        </p:spPr>
      </p:pic>
      <p:sp>
        <p:nvSpPr>
          <p:cNvPr id="55" name="Text Box 536"/>
          <p:cNvSpPr txBox="1">
            <a:spLocks noChangeArrowheads="1"/>
          </p:cNvSpPr>
          <p:nvPr/>
        </p:nvSpPr>
        <p:spPr bwMode="auto">
          <a:xfrm>
            <a:off x="13667651" y="24538653"/>
            <a:ext cx="8686800" cy="1126462"/>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DISCUSSION ABOUT ISSUES</a:t>
            </a:r>
          </a:p>
          <a:p>
            <a:pPr>
              <a:spcBef>
                <a:spcPct val="20000"/>
              </a:spcBef>
              <a:buFontTx/>
              <a:buChar char="•"/>
            </a:pPr>
            <a:r>
              <a:rPr lang="en-US" dirty="0"/>
              <a:t> </a:t>
            </a:r>
            <a:r>
              <a:rPr lang="en-US" dirty="0" smtClean="0"/>
              <a:t>Many issues can be resolved with a phone call. </a:t>
            </a:r>
            <a:endParaRPr lang="en-US" dirty="0"/>
          </a:p>
          <a:p>
            <a:pPr>
              <a:spcBef>
                <a:spcPct val="20000"/>
              </a:spcBef>
              <a:buFontTx/>
              <a:buChar char="•"/>
            </a:pPr>
            <a:r>
              <a:rPr lang="en-US" dirty="0"/>
              <a:t> Other </a:t>
            </a:r>
            <a:r>
              <a:rPr lang="en-US" dirty="0" smtClean="0"/>
              <a:t>issues require an office visit.</a:t>
            </a:r>
            <a:endParaRPr lang="en-US" dirty="0"/>
          </a:p>
        </p:txBody>
      </p:sp>
      <p:sp>
        <p:nvSpPr>
          <p:cNvPr id="56" name="Text Box 536"/>
          <p:cNvSpPr txBox="1">
            <a:spLocks noChangeArrowheads="1"/>
          </p:cNvSpPr>
          <p:nvPr/>
        </p:nvSpPr>
        <p:spPr bwMode="auto">
          <a:xfrm>
            <a:off x="20451700" y="19517142"/>
            <a:ext cx="15011400" cy="2123658"/>
          </a:xfrm>
          <a:prstGeom prst="rect">
            <a:avLst/>
          </a:prstGeom>
          <a:solidFill>
            <a:srgbClr val="E8E6E3"/>
          </a:solidFill>
          <a:ln>
            <a:noFill/>
          </a:ln>
          <a:effectLst/>
          <a:extLst>
            <a:ext uri="{91240B29-F687-4F45-9708-019B960494DF}">
              <a14:hiddenLine xmlns:a14="http://schemas.microsoft.com/office/drawing/2010/main" w="76200">
                <a:solidFill>
                  <a:srgbClr val="009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2400" b="1" dirty="0">
                <a:solidFill>
                  <a:srgbClr val="007550"/>
                </a:solidFill>
              </a:rPr>
              <a:t>CONCLUSION</a:t>
            </a:r>
          </a:p>
          <a:p>
            <a:r>
              <a:rPr lang="en-US" dirty="0"/>
              <a:t> Our department policy does not guarantee delivery of a printed poster with less than 5 working days’ remaining at time of delivery of the file. </a:t>
            </a:r>
          </a:p>
          <a:p>
            <a:r>
              <a:rPr lang="en-US" dirty="0"/>
              <a:t> </a:t>
            </a:r>
          </a:p>
          <a:p>
            <a:r>
              <a:rPr lang="en-US" dirty="0"/>
              <a:t>When the final poster file is delivered to us, we will determine at that time if we will be able to print it in the timeframe requested.   </a:t>
            </a:r>
          </a:p>
          <a:p>
            <a:r>
              <a:rPr lang="en-US" dirty="0"/>
              <a:t> </a:t>
            </a:r>
          </a:p>
          <a:p>
            <a:r>
              <a:rPr lang="en-US" dirty="0"/>
              <a:t>If there is insufficient time remaining and prior commitments made to other customers, the alternate choice will be to use an outside contractor who might be able to print a poster</a:t>
            </a:r>
            <a:r>
              <a:rPr lang="en-US" dirty="0" smtClean="0"/>
              <a:t>. </a:t>
            </a:r>
            <a:endParaRPr lang="en-US" dirty="0"/>
          </a:p>
        </p:txBody>
      </p:sp>
      <p:grpSp>
        <p:nvGrpSpPr>
          <p:cNvPr id="57" name="Group 56"/>
          <p:cNvGrpSpPr/>
          <p:nvPr/>
        </p:nvGrpSpPr>
        <p:grpSpPr>
          <a:xfrm>
            <a:off x="11430000" y="13638762"/>
            <a:ext cx="7188993" cy="5710535"/>
            <a:chOff x="11506199" y="12851457"/>
            <a:chExt cx="7188993" cy="5710535"/>
          </a:xfrm>
        </p:grpSpPr>
        <p:sp>
          <p:nvSpPr>
            <p:cNvPr id="58" name="Frame 57"/>
            <p:cNvSpPr/>
            <p:nvPr/>
          </p:nvSpPr>
          <p:spPr bwMode="auto">
            <a:xfrm>
              <a:off x="11506199" y="12851457"/>
              <a:ext cx="7188993" cy="5710535"/>
            </a:xfrm>
            <a:prstGeom prst="frame">
              <a:avLst>
                <a:gd name="adj1" fmla="val 8204"/>
              </a:avLst>
            </a:prstGeom>
            <a:gradFill>
              <a:gsLst>
                <a:gs pos="0">
                  <a:srgbClr val="A603AB"/>
                </a:gs>
                <a:gs pos="6000">
                  <a:srgbClr val="0819FB"/>
                </a:gs>
                <a:gs pos="13000">
                  <a:srgbClr val="1A8D48"/>
                </a:gs>
                <a:gs pos="25000">
                  <a:srgbClr val="FFFF00"/>
                </a:gs>
                <a:gs pos="87000">
                  <a:srgbClr val="EE3F17"/>
                </a:gs>
                <a:gs pos="94000">
                  <a:srgbClr val="E81766"/>
                </a:gs>
                <a:gs pos="100000">
                  <a:srgbClr val="A603AB"/>
                </a:gs>
              </a:gsLst>
              <a:lin ang="5400000" scaled="0"/>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Rectangle 58"/>
            <p:cNvSpPr/>
            <p:nvPr/>
          </p:nvSpPr>
          <p:spPr>
            <a:xfrm>
              <a:off x="12114140" y="13873371"/>
              <a:ext cx="5973110" cy="304698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dirty="0"/>
                <a:t>Carnival colors</a:t>
              </a:r>
            </a:p>
            <a:p>
              <a:pPr algn="ctr"/>
              <a:r>
                <a:rPr lang="en-US" sz="4800" dirty="0"/>
                <a:t> are eye catching, </a:t>
              </a:r>
            </a:p>
            <a:p>
              <a:pPr algn="ctr"/>
              <a:r>
                <a:rPr lang="en-US" sz="4800" dirty="0"/>
                <a:t>but not appropriate </a:t>
              </a:r>
            </a:p>
            <a:p>
              <a:pPr algn="ctr"/>
              <a:r>
                <a:rPr lang="en-US" sz="4800" dirty="0"/>
                <a:t>for scientific posters. </a:t>
              </a:r>
            </a:p>
          </p:txBody>
        </p:sp>
      </p:grpSp>
      <p:sp>
        <p:nvSpPr>
          <p:cNvPr id="60" name="Text Box 207"/>
          <p:cNvSpPr txBox="1">
            <a:spLocks noChangeArrowheads="1"/>
          </p:cNvSpPr>
          <p:nvPr/>
        </p:nvSpPr>
        <p:spPr bwMode="auto">
          <a:xfrm>
            <a:off x="28099513" y="26232579"/>
            <a:ext cx="678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dirty="0">
                <a:latin typeface="Calibri" panose="020F0502020204030204" pitchFamily="34" charset="0"/>
              </a:rPr>
              <a:t>© </a:t>
            </a:r>
            <a:r>
              <a:rPr lang="en-US" sz="1600" dirty="0" smtClean="0">
                <a:latin typeface="Calibri" panose="020F0502020204030204" pitchFamily="34" charset="0"/>
              </a:rPr>
              <a:t>2018 </a:t>
            </a:r>
            <a:r>
              <a:rPr lang="en-US" sz="1600" dirty="0">
                <a:latin typeface="Calibri" panose="020F0502020204030204" pitchFamily="34" charset="0"/>
              </a:rPr>
              <a:t>Christiana Care Health Services, </a:t>
            </a:r>
            <a:r>
              <a:rPr lang="en-US" sz="1600" dirty="0" smtClean="0">
                <a:latin typeface="Calibri" panose="020F0502020204030204" pitchFamily="34" charset="0"/>
              </a:rPr>
              <a:t>Inc.,  All </a:t>
            </a:r>
            <a:r>
              <a:rPr lang="en-US" sz="1600" dirty="0">
                <a:latin typeface="Calibri" panose="020F0502020204030204" pitchFamily="34" charset="0"/>
              </a:rPr>
              <a:t>rights reserved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5849</TotalTime>
  <Words>452</Words>
  <Application>Microsoft Office PowerPoint</Application>
  <PresentationFormat>Custom</PresentationFormat>
  <Paragraphs>96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Information Services</dc:creator>
  <cp:lastModifiedBy>Czajkowski, Lori E</cp:lastModifiedBy>
  <cp:revision>138</cp:revision>
  <dcterms:created xsi:type="dcterms:W3CDTF">2003-06-16T13:36:53Z</dcterms:created>
  <dcterms:modified xsi:type="dcterms:W3CDTF">2018-07-11T12:28:23Z</dcterms:modified>
</cp:coreProperties>
</file>